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4"/>
  </p:notesMasterIdLst>
  <p:handoutMasterIdLst>
    <p:handoutMasterId r:id="rId15"/>
  </p:handoutMasterIdLst>
  <p:sldIdLst>
    <p:sldId id="385" r:id="rId2"/>
    <p:sldId id="399" r:id="rId3"/>
    <p:sldId id="387" r:id="rId4"/>
    <p:sldId id="388" r:id="rId5"/>
    <p:sldId id="389" r:id="rId6"/>
    <p:sldId id="390" r:id="rId7"/>
    <p:sldId id="392" r:id="rId8"/>
    <p:sldId id="394" r:id="rId9"/>
    <p:sldId id="395" r:id="rId10"/>
    <p:sldId id="396" r:id="rId11"/>
    <p:sldId id="397" r:id="rId12"/>
    <p:sldId id="3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DE2E02-D93F-4772-9FAE-08704B00DE04}">
          <p14:sldIdLst>
            <p14:sldId id="385"/>
            <p14:sldId id="399"/>
            <p14:sldId id="387"/>
            <p14:sldId id="388"/>
            <p14:sldId id="389"/>
            <p14:sldId id="390"/>
            <p14:sldId id="392"/>
            <p14:sldId id="394"/>
            <p14:sldId id="395"/>
            <p14:sldId id="396"/>
            <p14:sldId id="397"/>
            <p14:sldId id="398"/>
          </p14:sldIdLst>
        </p14:section>
        <p14:section name="Untitled Section" id="{6B3047DE-F8E0-4A05-89F2-7A1E9AF954E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an Kumar Roy" initials="SKR" lastIdx="1" clrIdx="0">
    <p:extLst>
      <p:ext uri="{19B8F6BF-5375-455C-9EA6-DF929625EA0E}">
        <p15:presenceInfo xmlns:p15="http://schemas.microsoft.com/office/powerpoint/2012/main" userId="3b651562f4920b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FA686-B8AC-457E-8650-F10482DAE1DF}" type="datetime1">
              <a:rPr lang="en-CA" smtClean="0"/>
              <a:t>2023-04-08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A"/>
              <a:t>CRD-PM5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2DCB5-1C15-4ADA-9ED2-784F4F75F3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735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06CEF-96C4-435F-B2F2-749E33FBB2C3}" type="datetime1">
              <a:rPr lang="en-CA" smtClean="0"/>
              <a:t>2023-04-08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A"/>
              <a:t>CRD-PM5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55FDF-9D07-4E8C-A533-16F00D4312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018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056002"/>
            <a:ext cx="10972800" cy="73550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500" b="0" i="0">
                <a:solidFill>
                  <a:srgbClr val="DA0012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0002"/>
            <a:ext cx="10972800" cy="404160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891" indent="-342891">
              <a:lnSpc>
                <a:spcPct val="140000"/>
              </a:lnSpc>
              <a:spcBef>
                <a:spcPts val="0"/>
              </a:spcBef>
              <a:buFont typeface="Wingdings" charset="2"/>
              <a:buChar char="§"/>
              <a:defRPr b="0" i="0">
                <a:latin typeface="FoundrySterling-Book" charset="0"/>
                <a:ea typeface="FoundrySterling-Book" charset="0"/>
                <a:cs typeface="FoundrySterling-Book" charset="0"/>
              </a:defRPr>
            </a:lvl1pPr>
            <a:lvl2pPr>
              <a:lnSpc>
                <a:spcPct val="140000"/>
              </a:lnSpc>
              <a:spcBef>
                <a:spcPts val="0"/>
              </a:spcBef>
              <a:defRPr sz="2000" b="0" i="0">
                <a:latin typeface="FoundrySterling-Book" charset="0"/>
                <a:ea typeface="FoundrySterling-Book" charset="0"/>
                <a:cs typeface="FoundrySterling-Book" charset="0"/>
              </a:defRPr>
            </a:lvl2pPr>
            <a:lvl3pPr>
              <a:lnSpc>
                <a:spcPct val="140000"/>
              </a:lnSpc>
              <a:spcBef>
                <a:spcPts val="0"/>
              </a:spcBef>
              <a:defRPr sz="2000" b="0" i="0">
                <a:latin typeface="FoundrySterling-Book" charset="0"/>
                <a:ea typeface="FoundrySterling-Book" charset="0"/>
                <a:cs typeface="FoundrySterling-Book" charset="0"/>
              </a:defRPr>
            </a:lvl3pPr>
            <a:lvl4pPr>
              <a:lnSpc>
                <a:spcPct val="140000"/>
              </a:lnSpc>
              <a:spcBef>
                <a:spcPts val="0"/>
              </a:spcBef>
              <a:defRPr sz="2000" b="0" i="0">
                <a:latin typeface="FoundrySterling-Book" charset="0"/>
                <a:ea typeface="FoundrySterling-Book" charset="0"/>
                <a:cs typeface="FoundrySterling-Book" charset="0"/>
              </a:defRPr>
            </a:lvl4pPr>
            <a:lvl5pPr>
              <a:lnSpc>
                <a:spcPct val="140000"/>
              </a:lnSpc>
              <a:spcBef>
                <a:spcPts val="0"/>
              </a:spcBef>
              <a:defRPr sz="2000" b="0" i="0">
                <a:latin typeface="FoundrySterling-Book" charset="0"/>
                <a:ea typeface="FoundrySterling-Book" charset="0"/>
                <a:cs typeface="FoundrySterling-Book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815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30118"/>
            <a:ext cx="5268399" cy="121636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chemeClr val="bg1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1944225"/>
            <a:ext cx="5268399" cy="3394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/>
              <a:t>Click on ‘New Slide’ button in tool bar above to select alternative image options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4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700" y="622044"/>
            <a:ext cx="5386917" cy="116946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rgbClr val="DA0012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9700" y="1940771"/>
            <a:ext cx="5386917" cy="383226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on ‘New Slide’ button in tool bar above to select alternative image options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82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700" y="622044"/>
            <a:ext cx="5386917" cy="116946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rgbClr val="DA0012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9700" y="1940771"/>
            <a:ext cx="5386917" cy="383226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on ‘New Slide’ button in tool bar above to select alternative image options</a:t>
            </a:r>
          </a:p>
          <a:p>
            <a:pPr lvl="1"/>
            <a:r>
              <a:rPr lang="en-AU"/>
              <a:t>Second </a:t>
            </a:r>
            <a:r>
              <a:rPr lang="en-AU" dirty="0"/>
              <a:t>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9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700" y="622044"/>
            <a:ext cx="5386917" cy="116946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rgbClr val="DA0012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9700" y="1940771"/>
            <a:ext cx="5386917" cy="383226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on ‘New Slide’ button in tool bar above to select alternative image options</a:t>
            </a:r>
          </a:p>
          <a:p>
            <a:pPr lvl="1"/>
            <a:r>
              <a:rPr lang="en-AU"/>
              <a:t>Second </a:t>
            </a:r>
            <a:r>
              <a:rPr lang="en-AU" dirty="0"/>
              <a:t>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17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056000"/>
            <a:ext cx="10972800" cy="90936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rgbClr val="DA0012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2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590063"/>
            <a:ext cx="8940585" cy="692664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599" y="442365"/>
            <a:ext cx="8940587" cy="51476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5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89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3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ortrait Pho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56532" y="1056003"/>
            <a:ext cx="6312000" cy="7581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56535" y="1920002"/>
            <a:ext cx="6311999" cy="398356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FoundrySterling-Book" charset="0"/>
                <a:ea typeface="FoundrySterling-Book" charset="0"/>
                <a:cs typeface="FoundrySterling-Book" charset="0"/>
              </a:defRPr>
            </a:lvl1pPr>
            <a:lvl2pPr>
              <a:defRPr b="0" i="0">
                <a:solidFill>
                  <a:schemeClr val="bg1"/>
                </a:solidFill>
                <a:latin typeface="FoundrySterling-Book" charset="0"/>
                <a:ea typeface="FoundrySterling-Book" charset="0"/>
                <a:cs typeface="FoundrySterling-Book" charset="0"/>
              </a:defRPr>
            </a:lvl2pPr>
            <a:lvl3pPr>
              <a:defRPr b="0" i="0">
                <a:solidFill>
                  <a:schemeClr val="bg1"/>
                </a:solidFill>
                <a:latin typeface="FoundrySterling-Book" charset="0"/>
                <a:ea typeface="FoundrySterling-Book" charset="0"/>
                <a:cs typeface="FoundrySterling-Book" charset="0"/>
              </a:defRPr>
            </a:lvl3pPr>
            <a:lvl4pPr>
              <a:defRPr b="0" i="0">
                <a:solidFill>
                  <a:schemeClr val="bg1"/>
                </a:solidFill>
                <a:latin typeface="FoundrySterling-Book" charset="0"/>
                <a:ea typeface="FoundrySterling-Book" charset="0"/>
                <a:cs typeface="FoundrySterling-Book" charset="0"/>
              </a:defRPr>
            </a:lvl4pPr>
            <a:lvl5pPr>
              <a:defRPr b="0" i="0">
                <a:solidFill>
                  <a:schemeClr val="bg1"/>
                </a:solidFill>
                <a:latin typeface="FoundrySterling-Book" charset="0"/>
                <a:ea typeface="FoundrySterling-Book" charset="0"/>
                <a:cs typeface="FoundrySterling-Book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3" y="1056002"/>
            <a:ext cx="4622800" cy="4847567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FoundrySterling-Book" charset="0"/>
                <a:ea typeface="FoundrySterling-Book" charset="0"/>
                <a:cs typeface="FoundrySterling-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8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ortrait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056000"/>
            <a:ext cx="6935039" cy="630704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3" y="1920000"/>
            <a:ext cx="6935039" cy="3937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903812" y="1056000"/>
            <a:ext cx="3829051" cy="4801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8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2 Pho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3" y="1920000"/>
            <a:ext cx="6935039" cy="3937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903812" y="3510390"/>
            <a:ext cx="3829051" cy="23466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903812" y="1056002"/>
            <a:ext cx="3829051" cy="23466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056000"/>
            <a:ext cx="6935039" cy="630704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2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79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02327" y="1928370"/>
            <a:ext cx="10475383" cy="131868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3500" baseline="0">
                <a:solidFill>
                  <a:schemeClr val="bg1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02326" y="3247053"/>
            <a:ext cx="10475276" cy="6963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0" i="1" baseline="0">
                <a:solidFill>
                  <a:schemeClr val="bg1"/>
                </a:solidFill>
                <a:latin typeface="Copernicus Medium" charset="0"/>
                <a:ea typeface="Copernicus Medium" charset="0"/>
                <a:cs typeface="Copernicus Medium" charset="0"/>
              </a:defRPr>
            </a:lvl1pPr>
          </a:lstStyle>
          <a:p>
            <a:pPr lvl="0"/>
            <a:r>
              <a:rPr lang="en-US" dirty="0"/>
              <a:t>Click to edit section sub heading</a:t>
            </a:r>
          </a:p>
        </p:txBody>
      </p:sp>
    </p:spTree>
    <p:extLst>
      <p:ext uri="{BB962C8B-B14F-4D97-AF65-F5344CB8AC3E}">
        <p14:creationId xmlns:p14="http://schemas.microsoft.com/office/powerpoint/2010/main" val="400713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30118"/>
            <a:ext cx="5268399" cy="121636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chemeClr val="bg1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1944225"/>
            <a:ext cx="5268399" cy="3394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/>
              <a:t>Click on ‘New Slide’ button in tool bar above to select alternative image options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30118"/>
            <a:ext cx="5268399" cy="121636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chemeClr val="bg1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1944225"/>
            <a:ext cx="5268399" cy="3394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/>
              <a:t>Click on ‘New Slide’ button in tool bar above to select alternative image options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9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30118"/>
            <a:ext cx="5268399" cy="121636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500">
                <a:solidFill>
                  <a:schemeClr val="bg1"/>
                </a:solidFill>
                <a:latin typeface="Jotia Medium" charset="0"/>
                <a:ea typeface="Jotia Medium" charset="0"/>
                <a:cs typeface="Jotia Medium" charset="0"/>
              </a:defRPr>
            </a:lvl1pPr>
          </a:lstStyle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1944225"/>
            <a:ext cx="5268399" cy="3394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/>
              <a:t>Click on ‘New Slide’ button in tool bar above to select alternative image options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056003"/>
            <a:ext cx="10972800" cy="758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AU" dirty="0"/>
              <a:t>Click to edit heading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20001"/>
            <a:ext cx="10972800" cy="37619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3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 ftr="0"/>
  <p:txStyles>
    <p:titleStyle>
      <a:lvl1pPr algn="l" defTabSz="457189" rtl="0" eaLnBrk="1" latinLnBrk="0" hangingPunct="1">
        <a:lnSpc>
          <a:spcPct val="80000"/>
        </a:lnSpc>
        <a:spcBef>
          <a:spcPct val="0"/>
        </a:spcBef>
        <a:buNone/>
        <a:defRPr sz="3500" kern="1200">
          <a:solidFill>
            <a:srgbClr val="DA0012"/>
          </a:solidFill>
          <a:latin typeface="Jotia Medium" charset="0"/>
          <a:ea typeface="Jotia Medium" charset="0"/>
          <a:cs typeface="Jotia Medium" charset="0"/>
        </a:defRPr>
      </a:lvl1pPr>
    </p:titleStyle>
    <p:bodyStyle>
      <a:lvl1pPr marL="342891" indent="-342891" algn="l" defTabSz="457189" rtl="0" eaLnBrk="1" latinLnBrk="0" hangingPunct="1">
        <a:lnSpc>
          <a:spcPct val="140000"/>
        </a:lnSpc>
        <a:spcBef>
          <a:spcPts val="0"/>
        </a:spcBef>
        <a:buFont typeface="Wingdings" charset="2"/>
        <a:buChar char="§"/>
        <a:defRPr sz="2000" b="0" i="0" kern="1200" baseline="0">
          <a:solidFill>
            <a:schemeClr val="tx1"/>
          </a:solidFill>
          <a:latin typeface="FoundrySterling-Book" charset="0"/>
          <a:ea typeface="FoundrySterling-Book" charset="0"/>
          <a:cs typeface="FoundrySterling-Book" charset="0"/>
        </a:defRPr>
      </a:lvl1pPr>
      <a:lvl2pPr marL="742932" indent="-285744" algn="l" defTabSz="457189" rtl="0" eaLnBrk="1" latinLnBrk="0" hangingPunct="1">
        <a:lnSpc>
          <a:spcPct val="140000"/>
        </a:lnSpc>
        <a:spcBef>
          <a:spcPts val="0"/>
        </a:spcBef>
        <a:buFont typeface="Wingdings" charset="2"/>
        <a:buChar char="§"/>
        <a:defRPr sz="2000" b="0" i="0" kern="1200" baseline="0">
          <a:solidFill>
            <a:schemeClr val="tx1"/>
          </a:solidFill>
          <a:latin typeface="FoundrySterling-Book" charset="0"/>
          <a:ea typeface="FoundrySterling-Book" charset="0"/>
          <a:cs typeface="FoundrySterling-Book" charset="0"/>
        </a:defRPr>
      </a:lvl2pPr>
      <a:lvl3pPr marL="1142971" indent="-228594" algn="l" defTabSz="457189" rtl="0" eaLnBrk="1" latinLnBrk="0" hangingPunct="1">
        <a:lnSpc>
          <a:spcPct val="140000"/>
        </a:lnSpc>
        <a:spcBef>
          <a:spcPts val="0"/>
        </a:spcBef>
        <a:buFont typeface="Wingdings" charset="2"/>
        <a:buChar char="§"/>
        <a:defRPr sz="2000" b="0" i="0" kern="1200" baseline="0">
          <a:solidFill>
            <a:schemeClr val="tx1"/>
          </a:solidFill>
          <a:latin typeface="FoundrySterling-Book" charset="0"/>
          <a:ea typeface="FoundrySterling-Book" charset="0"/>
          <a:cs typeface="FoundrySterling-Book" charset="0"/>
        </a:defRPr>
      </a:lvl3pPr>
      <a:lvl4pPr marL="1600160" indent="-228594" algn="l" defTabSz="457189" rtl="0" eaLnBrk="1" latinLnBrk="0" hangingPunct="1">
        <a:lnSpc>
          <a:spcPct val="140000"/>
        </a:lnSpc>
        <a:spcBef>
          <a:spcPts val="0"/>
        </a:spcBef>
        <a:buFont typeface="Wingdings" charset="2"/>
        <a:buChar char="§"/>
        <a:defRPr sz="2000" b="0" i="0" kern="1200" baseline="0">
          <a:solidFill>
            <a:schemeClr val="tx1"/>
          </a:solidFill>
          <a:latin typeface="FoundrySterling-Book" charset="0"/>
          <a:ea typeface="FoundrySterling-Book" charset="0"/>
          <a:cs typeface="FoundrySterling-Book" charset="0"/>
        </a:defRPr>
      </a:lvl4pPr>
      <a:lvl5pPr marL="2057349" indent="-228594" algn="l" defTabSz="457189" rtl="0" eaLnBrk="1" latinLnBrk="0" hangingPunct="1">
        <a:lnSpc>
          <a:spcPct val="140000"/>
        </a:lnSpc>
        <a:spcBef>
          <a:spcPts val="0"/>
        </a:spcBef>
        <a:buFont typeface="Wingdings" charset="2"/>
        <a:buChar char="§"/>
        <a:defRPr sz="2000" b="0" i="0" kern="1200" baseline="0">
          <a:solidFill>
            <a:schemeClr val="tx1"/>
          </a:solidFill>
          <a:latin typeface="FoundrySterling-Book" charset="0"/>
          <a:ea typeface="FoundrySterling-Book" charset="0"/>
          <a:cs typeface="FoundrySterling-Book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rurfid.ru.ac.bd/ru_profile/public/teacher/22706109/profile" TargetMode="Externa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E113F28D-6EC6-46ED-A484-A5DABE666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856" y="1189280"/>
            <a:ext cx="10439926" cy="6677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149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600" b="1" i="0" dirty="0">
                <a:solidFill>
                  <a:srgbClr val="292929"/>
                </a:solidFill>
                <a:effectLst/>
                <a:latin typeface="sohne"/>
              </a:rPr>
              <a:t>Developing the first Neural Network with TensorFlow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B7454-7879-4422-9D1D-16F68A883EBC}"/>
              </a:ext>
            </a:extLst>
          </p:cNvPr>
          <p:cNvSpPr/>
          <p:nvPr/>
        </p:nvSpPr>
        <p:spPr>
          <a:xfrm>
            <a:off x="3166976" y="4031847"/>
            <a:ext cx="5891704" cy="193899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Times New Roman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Times New Roman"/>
                <a:cs typeface="Times New Roman" panose="02020603050405020304" pitchFamily="18" charset="0"/>
              </a:rPr>
              <a:t>Sujan Kumar Roy, Ph. D., M. A. Sc., M. Sc.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Times New Roman"/>
                <a:cs typeface="Times New Roman" panose="02020603050405020304" pitchFamily="18" charset="0"/>
              </a:rPr>
              <a:t>Associate Professor, 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Times New Roman"/>
                <a:cs typeface="Times New Roman" panose="02020603050405020304" pitchFamily="18" charset="0"/>
              </a:rPr>
              <a:t>Department of Computer Science &amp; Engineering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Times New Roman"/>
                <a:cs typeface="Times New Roman" panose="02020603050405020304" pitchFamily="18" charset="0"/>
              </a:rPr>
              <a:t>University of Rajshahi, Bangladesh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Times New Roman"/>
                <a:cs typeface="Times New Roman" panose="02020603050405020304" pitchFamily="18" charset="0"/>
              </a:rPr>
              <a:t>Nationality: Bangladeshi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7D22E1B4-31A8-9FF2-160D-44C6BCC6FC88}"/>
              </a:ext>
            </a:extLst>
          </p:cNvPr>
          <p:cNvSpPr txBox="1"/>
          <p:nvPr/>
        </p:nvSpPr>
        <p:spPr>
          <a:xfrm>
            <a:off x="2798129" y="6405808"/>
            <a:ext cx="66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tx2"/>
                </a:solidFill>
              </a:rPr>
              <a:t>http://rurfid.ru.ac.bd/ru_profile/public/teacher/22706109/profile</a:t>
            </a:r>
          </a:p>
        </p:txBody>
      </p:sp>
      <p:pic>
        <p:nvPicPr>
          <p:cNvPr id="1028" name="Picture 4" descr="University of Rajshahi Logo PNG Vector (AI) Free Download">
            <a:extLst>
              <a:ext uri="{FF2B5EF4-FFF2-40B4-BE49-F238E27FC236}">
                <a16:creationId xmlns:a16="http://schemas.microsoft.com/office/drawing/2014/main" id="{C0910F70-0C86-3C4B-2BCF-241A6B82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94" y="2291961"/>
            <a:ext cx="1621354" cy="16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4E1AF-AC62-41BA-F7D0-1C1A4B356F07}"/>
              </a:ext>
            </a:extLst>
          </p:cNvPr>
          <p:cNvSpPr txBox="1"/>
          <p:nvPr/>
        </p:nvSpPr>
        <p:spPr>
          <a:xfrm>
            <a:off x="788438" y="939129"/>
            <a:ext cx="10879980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hne"/>
              </a:rPr>
              <a:t>Creating the simplest Neural Network:</a:t>
            </a:r>
          </a:p>
          <a:p>
            <a:pPr algn="l"/>
            <a:endParaRPr lang="en-US" sz="24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Once the model is 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created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, losses and metrics is configured with 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source-serif-pro"/>
              </a:rPr>
              <a:t>model.compile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(), 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model can be trained with 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source-serif-pro"/>
              </a:rPr>
              <a:t>model.fit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(), 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evaluated with 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source-serif-pro"/>
              </a:rPr>
              <a:t>model.evaluate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() 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and 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used to do prediction with 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source-serif-pro"/>
              </a:rPr>
              <a:t>model.predict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().</a:t>
            </a:r>
            <a:endParaRPr lang="en-US" sz="24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2E32B-9714-84FA-FF8F-9AB9D618F357}"/>
              </a:ext>
            </a:extLst>
          </p:cNvPr>
          <p:cNvSpPr txBox="1"/>
          <p:nvPr/>
        </p:nvSpPr>
        <p:spPr>
          <a:xfrm>
            <a:off x="2158376" y="3749047"/>
            <a:ext cx="80066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/>
              <a:t>model.compile</a:t>
            </a:r>
            <a:r>
              <a:rPr lang="en-AU" sz="2400" dirty="0"/>
              <a:t>(optimizer='</a:t>
            </a:r>
            <a:r>
              <a:rPr lang="en-AU" sz="2400" dirty="0" err="1"/>
              <a:t>sgd</a:t>
            </a:r>
            <a:r>
              <a:rPr lang="en-AU" sz="2400" dirty="0"/>
              <a:t>', loss='</a:t>
            </a:r>
            <a:r>
              <a:rPr lang="en-AU" sz="2400" dirty="0" err="1"/>
              <a:t>mean_squared_error</a:t>
            </a:r>
            <a:r>
              <a:rPr lang="en-AU" sz="2400" dirty="0"/>
              <a:t>')</a:t>
            </a:r>
          </a:p>
          <a:p>
            <a:r>
              <a:rPr lang="en-AU" sz="2400" dirty="0" err="1"/>
              <a:t>model.fit</a:t>
            </a:r>
            <a:r>
              <a:rPr lang="en-AU" sz="2400" dirty="0"/>
              <a:t>(x, y, epochs=500)</a:t>
            </a:r>
          </a:p>
          <a:p>
            <a:r>
              <a:rPr lang="en-AU" sz="2400" dirty="0"/>
              <a:t>print(</a:t>
            </a:r>
            <a:r>
              <a:rPr lang="en-AU" sz="2400" dirty="0" err="1"/>
              <a:t>model.predict</a:t>
            </a:r>
            <a:r>
              <a:rPr lang="en-AU" sz="2400" dirty="0"/>
              <a:t>([25.0]))</a:t>
            </a:r>
          </a:p>
        </p:txBody>
      </p:sp>
    </p:spTree>
    <p:extLst>
      <p:ext uri="{BB962C8B-B14F-4D97-AF65-F5344CB8AC3E}">
        <p14:creationId xmlns:p14="http://schemas.microsoft.com/office/powerpoint/2010/main" val="410387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4E1AF-AC62-41BA-F7D0-1C1A4B356F07}"/>
              </a:ext>
            </a:extLst>
          </p:cNvPr>
          <p:cNvSpPr txBox="1"/>
          <p:nvPr/>
        </p:nvSpPr>
        <p:spPr>
          <a:xfrm>
            <a:off x="788438" y="939129"/>
            <a:ext cx="10879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hne"/>
              </a:rPr>
              <a:t>Final Neural Network Code:</a:t>
            </a:r>
          </a:p>
          <a:p>
            <a:pPr algn="l"/>
            <a:endParaRPr lang="en-US" sz="24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99D51-9BC7-EC3A-FDEC-5BF881DCBF76}"/>
              </a:ext>
            </a:extLst>
          </p:cNvPr>
          <p:cNvSpPr txBox="1"/>
          <p:nvPr/>
        </p:nvSpPr>
        <p:spPr>
          <a:xfrm>
            <a:off x="2680091" y="1533570"/>
            <a:ext cx="63124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# Imports</a:t>
            </a:r>
          </a:p>
          <a:p>
            <a:r>
              <a:rPr lang="en-AU" dirty="0"/>
              <a:t>import </a:t>
            </a:r>
            <a:r>
              <a:rPr lang="en-AU" dirty="0" err="1"/>
              <a:t>tensorflow</a:t>
            </a:r>
            <a:r>
              <a:rPr lang="en-AU" dirty="0"/>
              <a:t> as </a:t>
            </a:r>
            <a:r>
              <a:rPr lang="en-AU" dirty="0" err="1"/>
              <a:t>tf</a:t>
            </a:r>
            <a:endParaRPr lang="en-AU" dirty="0"/>
          </a:p>
          <a:p>
            <a:r>
              <a:rPr lang="en-AU" dirty="0"/>
              <a:t>from </a:t>
            </a:r>
            <a:r>
              <a:rPr lang="en-AU" dirty="0" err="1"/>
              <a:t>tensorflow.keras.layers</a:t>
            </a:r>
            <a:r>
              <a:rPr lang="en-AU" dirty="0"/>
              <a:t> import Dense</a:t>
            </a:r>
          </a:p>
          <a:p>
            <a:r>
              <a:rPr lang="en-AU" dirty="0"/>
              <a:t>import </a:t>
            </a:r>
            <a:r>
              <a:rPr lang="en-AU" dirty="0" err="1"/>
              <a:t>numpy</a:t>
            </a:r>
            <a:r>
              <a:rPr lang="en-AU" dirty="0"/>
              <a:t> as np</a:t>
            </a:r>
          </a:p>
          <a:p>
            <a:r>
              <a:rPr lang="en-AU" dirty="0"/>
              <a:t>     </a:t>
            </a:r>
          </a:p>
          <a:p>
            <a:r>
              <a:rPr lang="en-AU" dirty="0"/>
              <a:t>model = </a:t>
            </a:r>
            <a:r>
              <a:rPr lang="en-AU" dirty="0" err="1"/>
              <a:t>tf.keras.Sequential</a:t>
            </a:r>
            <a:r>
              <a:rPr lang="en-AU" dirty="0"/>
              <a:t>([</a:t>
            </a:r>
            <a:r>
              <a:rPr lang="en-AU" dirty="0" err="1"/>
              <a:t>keras.layers.Dense</a:t>
            </a:r>
            <a:r>
              <a:rPr lang="en-AU" dirty="0"/>
              <a:t>(units=1, </a:t>
            </a:r>
            <a:r>
              <a:rPr lang="en-AU" dirty="0" err="1"/>
              <a:t>input_shape</a:t>
            </a:r>
            <a:r>
              <a:rPr lang="en-AU" dirty="0"/>
              <a:t>=[1])])</a:t>
            </a:r>
          </a:p>
          <a:p>
            <a:r>
              <a:rPr lang="en-AU" dirty="0" err="1"/>
              <a:t>model.compile</a:t>
            </a:r>
            <a:r>
              <a:rPr lang="en-AU" dirty="0"/>
              <a:t>(optimizer='</a:t>
            </a:r>
            <a:r>
              <a:rPr lang="en-AU" dirty="0" err="1"/>
              <a:t>sgd</a:t>
            </a:r>
            <a:r>
              <a:rPr lang="en-AU" dirty="0"/>
              <a:t>', loss='</a:t>
            </a:r>
            <a:r>
              <a:rPr lang="en-AU" dirty="0" err="1"/>
              <a:t>mean_squared_error</a:t>
            </a:r>
            <a:r>
              <a:rPr lang="en-AU" dirty="0"/>
              <a:t>')</a:t>
            </a:r>
          </a:p>
          <a:p>
            <a:r>
              <a:rPr lang="en-AU" dirty="0"/>
              <a:t>     </a:t>
            </a:r>
          </a:p>
          <a:p>
            <a:r>
              <a:rPr lang="en-AU" dirty="0"/>
              <a:t># y = 3x -7</a:t>
            </a:r>
          </a:p>
          <a:p>
            <a:r>
              <a:rPr lang="en-AU" dirty="0"/>
              <a:t>x = </a:t>
            </a:r>
            <a:r>
              <a:rPr lang="en-AU" dirty="0" err="1"/>
              <a:t>np.array</a:t>
            </a:r>
            <a:r>
              <a:rPr lang="en-AU" dirty="0"/>
              <a:t>([-1.0, 0.0, 1.0, 2.0, 3.0, 4.0], </a:t>
            </a:r>
            <a:r>
              <a:rPr lang="en-AU" dirty="0" err="1"/>
              <a:t>dtype</a:t>
            </a:r>
            <a:r>
              <a:rPr lang="en-AU" dirty="0"/>
              <a:t>=float)</a:t>
            </a:r>
          </a:p>
          <a:p>
            <a:r>
              <a:rPr lang="en-AU" dirty="0"/>
              <a:t>y = </a:t>
            </a:r>
            <a:r>
              <a:rPr lang="en-AU" dirty="0" err="1"/>
              <a:t>np.array</a:t>
            </a:r>
            <a:r>
              <a:rPr lang="en-AU" dirty="0"/>
              <a:t>([-10.0, -7.0, -4.0, -1.0, 2.0, 5.0], </a:t>
            </a:r>
            <a:r>
              <a:rPr lang="en-AU" dirty="0" err="1"/>
              <a:t>dtype</a:t>
            </a:r>
            <a:r>
              <a:rPr lang="en-AU" dirty="0"/>
              <a:t>=float)</a:t>
            </a:r>
          </a:p>
          <a:p>
            <a:r>
              <a:rPr lang="en-AU" dirty="0" err="1"/>
              <a:t>model.fit</a:t>
            </a:r>
            <a:r>
              <a:rPr lang="en-AU" dirty="0"/>
              <a:t>(x, y, epochs=500)</a:t>
            </a:r>
          </a:p>
          <a:p>
            <a:r>
              <a:rPr lang="en-AU" dirty="0"/>
              <a:t>     </a:t>
            </a:r>
          </a:p>
          <a:p>
            <a:endParaRPr lang="en-AU" dirty="0"/>
          </a:p>
          <a:p>
            <a:r>
              <a:rPr lang="en-AU" dirty="0"/>
              <a:t>print(</a:t>
            </a:r>
            <a:r>
              <a:rPr lang="en-AU" dirty="0" err="1"/>
              <a:t>model.predict</a:t>
            </a:r>
            <a:r>
              <a:rPr lang="en-AU" dirty="0"/>
              <a:t>([10.0]))</a:t>
            </a:r>
          </a:p>
        </p:txBody>
      </p:sp>
    </p:spTree>
    <p:extLst>
      <p:ext uri="{BB962C8B-B14F-4D97-AF65-F5344CB8AC3E}">
        <p14:creationId xmlns:p14="http://schemas.microsoft.com/office/powerpoint/2010/main" val="45989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F4E1AF-AC62-41BA-F7D0-1C1A4B356F07}"/>
                  </a:ext>
                </a:extLst>
              </p:cNvPr>
              <p:cNvSpPr txBox="1"/>
              <p:nvPr/>
            </p:nvSpPr>
            <p:spPr>
              <a:xfrm>
                <a:off x="1399908" y="1481672"/>
                <a:ext cx="8995081" cy="317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3200" b="1" i="0" dirty="0">
                    <a:solidFill>
                      <a:srgbClr val="7030A0"/>
                    </a:solidFill>
                    <a:effectLst/>
                    <a:latin typeface="sohne"/>
                  </a:rPr>
                  <a:t>Tasks to be completed Today: </a:t>
                </a:r>
              </a:p>
              <a:p>
                <a:pPr algn="l"/>
                <a:endParaRPr lang="en-US" sz="2400" b="1" dirty="0">
                  <a:solidFill>
                    <a:srgbClr val="292929"/>
                  </a:solidFill>
                  <a:latin typeface="sohne"/>
                </a:endParaRPr>
              </a:p>
              <a:p>
                <a:pPr algn="l"/>
                <a:r>
                  <a:rPr lang="en-US" sz="2400" b="1" i="0" dirty="0">
                    <a:solidFill>
                      <a:srgbClr val="292929"/>
                    </a:solidFill>
                    <a:effectLst/>
                    <a:latin typeface="sohne"/>
                  </a:rPr>
                  <a:t>Design a simple NN to predict y as: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AU" sz="2400" b="1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1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AU" sz="2400" b="1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𝟕</m:t>
                    </m:r>
                    <m:sSup>
                      <m:sSupPr>
                        <m:ctrlPr>
                          <a:rPr lang="en-AU" sz="2400" b="1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1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AU" sz="2400" b="1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1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i="0" dirty="0">
                  <a:solidFill>
                    <a:srgbClr val="292929"/>
                  </a:solidFill>
                  <a:effectLst/>
                  <a:latin typeface="sohne"/>
                </a:endParaRP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sz="2400" b="1" dirty="0">
                    <a:solidFill>
                      <a:srgbClr val="292929"/>
                    </a:solidFill>
                    <a:latin typeface="sohne"/>
                  </a:rPr>
                  <a:t>Generate Train set (</a:t>
                </a:r>
                <a:r>
                  <a:rPr lang="en-US" sz="2400" b="1" dirty="0">
                    <a:solidFill>
                      <a:srgbClr val="00B050"/>
                    </a:solidFill>
                    <a:latin typeface="sohne"/>
                  </a:rPr>
                  <a:t>at least 30 samples of x and y values</a:t>
                </a:r>
                <a:r>
                  <a:rPr lang="en-US" sz="2400" b="1" dirty="0">
                    <a:solidFill>
                      <a:srgbClr val="292929"/>
                    </a:solidFill>
                    <a:latin typeface="sohne"/>
                  </a:rPr>
                  <a:t>)</a:t>
                </a: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sz="2400" b="1" dirty="0">
                    <a:solidFill>
                      <a:srgbClr val="292929"/>
                    </a:solidFill>
                    <a:latin typeface="sohne"/>
                  </a:rPr>
                  <a:t>Use Three Hidden Layer (Dense Layer) of size 32, 64, 128 with </a:t>
                </a:r>
                <a:r>
                  <a:rPr lang="en-US" sz="2400" b="1">
                    <a:solidFill>
                      <a:srgbClr val="292929"/>
                    </a:solidFill>
                    <a:latin typeface="sohne"/>
                  </a:rPr>
                  <a:t>ReLU activation</a:t>
                </a:r>
                <a:endParaRPr lang="en-US" sz="2400" b="1" dirty="0">
                  <a:solidFill>
                    <a:srgbClr val="292929"/>
                  </a:solidFill>
                  <a:latin typeface="sohne"/>
                </a:endParaRP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sz="2400" b="1" dirty="0">
                    <a:solidFill>
                      <a:srgbClr val="292929"/>
                    </a:solidFill>
                    <a:latin typeface="sohne"/>
                  </a:rPr>
                  <a:t>Output Layer with no activation</a:t>
                </a: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sz="2400" b="1" i="0" dirty="0">
                    <a:solidFill>
                      <a:srgbClr val="292929"/>
                    </a:solidFill>
                    <a:effectLst/>
                    <a:latin typeface="sohne"/>
                  </a:rPr>
                  <a:t>Implement, compile, fit, and predict random values for x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F4E1AF-AC62-41BA-F7D0-1C1A4B356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08" y="1481672"/>
                <a:ext cx="8995081" cy="3178434"/>
              </a:xfrm>
              <a:prstGeom prst="rect">
                <a:avLst/>
              </a:prstGeom>
              <a:blipFill>
                <a:blip r:embed="rId2"/>
                <a:stretch>
                  <a:fillRect l="-1763" t="-2495" b="-36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82385-7E96-4ED3-A002-814DF9FFAB61}"/>
              </a:ext>
            </a:extLst>
          </p:cNvPr>
          <p:cNvSpPr/>
          <p:nvPr/>
        </p:nvSpPr>
        <p:spPr>
          <a:xfrm>
            <a:off x="1723148" y="1036413"/>
            <a:ext cx="9872342" cy="3820286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Neural Network</a:t>
            </a: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Design, Implement, Training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simple NN to demonstration prediction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600" b="1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Python, TensorFlow, and Keras to Design NN</a:t>
            </a: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how to run/execute NN on Colab Platform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to be completed Today.</a:t>
            </a: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https://medium.com/mlearning-ai/developing-the-first-neural-network-with-tensorflow-5fade1a23395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044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Neural Network</a:t>
            </a:r>
            <a:endParaRPr lang="en-US" sz="4000" b="1" kern="0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82385-7E96-4ED3-A002-814DF9FFAB61}"/>
              </a:ext>
            </a:extLst>
          </p:cNvPr>
          <p:cNvSpPr/>
          <p:nvPr/>
        </p:nvSpPr>
        <p:spPr>
          <a:xfrm>
            <a:off x="483379" y="1535685"/>
            <a:ext cx="5973519" cy="425364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sohne"/>
              </a:rPr>
              <a:t>Neural Networks</a:t>
            </a:r>
          </a:p>
          <a:p>
            <a:pPr algn="l"/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A 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neural network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 is a type of model that can be trained to recognize patterns.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292929"/>
              </a:solidFill>
              <a:latin typeface="source-serif-pro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It is composed of layers, including input and output layers, and at least one hidden layer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292929"/>
              </a:solidFill>
              <a:latin typeface="source-serif-pro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D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eep neural network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 containing more than one hidden layer.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8FD573-C4E4-04DB-463B-C6292D85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45" y="1885165"/>
            <a:ext cx="5398563" cy="33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7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82385-7E96-4ED3-A002-814DF9FFAB61}"/>
              </a:ext>
            </a:extLst>
          </p:cNvPr>
          <p:cNvSpPr/>
          <p:nvPr/>
        </p:nvSpPr>
        <p:spPr>
          <a:xfrm>
            <a:off x="1571683" y="1322514"/>
            <a:ext cx="9316970" cy="525219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sohne"/>
              </a:rPr>
              <a:t>Training the Neural Network</a:t>
            </a:r>
          </a:p>
          <a:p>
            <a:pPr algn="just">
              <a:spcAft>
                <a:spcPts val="600"/>
              </a:spcAft>
            </a:pPr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Neural networks are trained by </a:t>
            </a:r>
            <a:r>
              <a:rPr lang="en-US" sz="2800" b="1" i="0" dirty="0">
                <a:solidFill>
                  <a:srgbClr val="292929"/>
                </a:solidFill>
                <a:effectLst/>
                <a:latin typeface="source-serif-pro"/>
              </a:rPr>
              <a:t>gradient descent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The weights in each layer begin with random values, and these are iteratively improved over time to make the network more accurate. 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A </a:t>
            </a:r>
            <a:r>
              <a:rPr lang="en-US" sz="2800" b="1" i="0" dirty="0">
                <a:solidFill>
                  <a:srgbClr val="292929"/>
                </a:solidFill>
                <a:effectLst/>
                <a:latin typeface="source-serif-pro"/>
              </a:rPr>
              <a:t>loss function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 is used to quantify how inaccurate the network is, and 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B</a:t>
            </a:r>
            <a:r>
              <a:rPr lang="en-US" sz="2800" b="1" i="0" dirty="0">
                <a:solidFill>
                  <a:srgbClr val="292929"/>
                </a:solidFill>
                <a:effectLst/>
                <a:latin typeface="source-serif-pro"/>
              </a:rPr>
              <a:t>ackpropagation 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is used to determine whether each weight should be increased, or decreased, to reduce the loss.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337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82385-7E96-4ED3-A002-814DF9FFAB61}"/>
              </a:ext>
            </a:extLst>
          </p:cNvPr>
          <p:cNvSpPr/>
          <p:nvPr/>
        </p:nvSpPr>
        <p:spPr>
          <a:xfrm>
            <a:off x="1386558" y="1086902"/>
            <a:ext cx="9704047" cy="525219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sohne"/>
              </a:rPr>
              <a:t>Developing a Neural Network</a:t>
            </a:r>
          </a:p>
          <a:p>
            <a:pPr algn="just"/>
            <a:r>
              <a:rPr lang="en-US" sz="2800" b="1" i="0" dirty="0">
                <a:solidFill>
                  <a:srgbClr val="292929"/>
                </a:solidFill>
                <a:effectLst/>
                <a:latin typeface="source-serif-pro"/>
              </a:rPr>
              <a:t>Python 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is one of the most popular programming languages for creating Machine learning algorithms.</a:t>
            </a:r>
          </a:p>
          <a:p>
            <a:pPr algn="l"/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sohne"/>
              </a:rPr>
              <a:t>TensorFlow</a:t>
            </a:r>
          </a:p>
          <a:p>
            <a:pPr algn="just"/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TensorFlow is an open-source library developed by Google primarily for machine learning applications making it easy to build and deploy ML models.</a:t>
            </a:r>
          </a:p>
          <a:p>
            <a:pPr algn="l"/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sohne"/>
              </a:rPr>
              <a:t>Colab</a:t>
            </a:r>
          </a:p>
          <a:p>
            <a:pPr algn="just"/>
            <a:r>
              <a:rPr lang="en-US" sz="2800" b="0" i="0" dirty="0" err="1">
                <a:solidFill>
                  <a:srgbClr val="292929"/>
                </a:solidFill>
                <a:effectLst/>
                <a:latin typeface="source-serif-pro"/>
              </a:rPr>
              <a:t>Colaboratory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 is a Google product, similar to </a:t>
            </a:r>
            <a:r>
              <a:rPr lang="en-US" sz="2800" b="0" i="0" dirty="0" err="1">
                <a:solidFill>
                  <a:srgbClr val="292929"/>
                </a:solidFill>
                <a:effectLst/>
                <a:latin typeface="source-serif-pro"/>
              </a:rPr>
              <a:t>Jupyter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 notebook, allows to write and execute python code through the browser.</a:t>
            </a:r>
          </a:p>
          <a:p>
            <a:pPr algn="l"/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459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82385-7E96-4ED3-A002-814DF9FFAB61}"/>
              </a:ext>
            </a:extLst>
          </p:cNvPr>
          <p:cNvSpPr/>
          <p:nvPr/>
        </p:nvSpPr>
        <p:spPr>
          <a:xfrm>
            <a:off x="1386558" y="1086902"/>
            <a:ext cx="9704047" cy="290167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sohne"/>
              </a:rPr>
              <a:t>Model Definition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first model we will develop is going to be really easy but it will be useful to understand how to 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create, configure, train the model and finally use it to give us a prediction.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Suppose we have the following sets of numbers. We want to create a Neural -Network that can understand the relationship y=3x-7.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4FAAC0-5045-D8B8-4540-3334EF8D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7" y="4332504"/>
            <a:ext cx="10681467" cy="52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3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4E1AF-AC62-41BA-F7D0-1C1A4B356F07}"/>
              </a:ext>
            </a:extLst>
          </p:cNvPr>
          <p:cNvSpPr txBox="1"/>
          <p:nvPr/>
        </p:nvSpPr>
        <p:spPr>
          <a:xfrm>
            <a:off x="1282077" y="1832008"/>
            <a:ext cx="96278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92929"/>
                </a:solidFill>
                <a:effectLst/>
                <a:latin typeface="sohne"/>
              </a:rPr>
              <a:t>Model Definition</a:t>
            </a:r>
          </a:p>
          <a:p>
            <a:r>
              <a:rPr lang="en-US" sz="2400" dirty="0"/>
              <a:t>The first step is to gather the data: so let’s save these the values for the x and y in two different </a:t>
            </a:r>
            <a:r>
              <a:rPr lang="en-US" sz="2400" dirty="0" err="1"/>
              <a:t>numpy</a:t>
            </a:r>
            <a:r>
              <a:rPr lang="en-US" sz="2400" dirty="0"/>
              <a:t> arrays.</a:t>
            </a:r>
          </a:p>
          <a:p>
            <a:endParaRPr lang="en-US" dirty="0"/>
          </a:p>
          <a:p>
            <a:r>
              <a:rPr lang="en-US" dirty="0"/>
              <a:t># Import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# y = 3x -7</a:t>
            </a:r>
          </a:p>
          <a:p>
            <a:r>
              <a:rPr lang="en-US" dirty="0"/>
              <a:t>x = </a:t>
            </a:r>
            <a:r>
              <a:rPr lang="en-US" dirty="0" err="1"/>
              <a:t>np.array</a:t>
            </a:r>
            <a:r>
              <a:rPr lang="en-US" dirty="0"/>
              <a:t>([-1.0, 0.0, 1.0, 2.0, 3.0, 4.0, 5.0], </a:t>
            </a:r>
            <a:r>
              <a:rPr lang="en-US" dirty="0" err="1"/>
              <a:t>dtype</a:t>
            </a:r>
            <a:r>
              <a:rPr lang="en-US" dirty="0"/>
              <a:t>=float)</a:t>
            </a:r>
          </a:p>
          <a:p>
            <a:r>
              <a:rPr lang="en-US" dirty="0"/>
              <a:t>y = </a:t>
            </a:r>
            <a:r>
              <a:rPr lang="en-US" dirty="0" err="1"/>
              <a:t>np.array</a:t>
            </a:r>
            <a:r>
              <a:rPr lang="en-US" dirty="0"/>
              <a:t>([-10.0, -7.0, -4.0, -1.0, 2.0, 5.0, 7.0], </a:t>
            </a:r>
            <a:r>
              <a:rPr lang="en-US" dirty="0" err="1"/>
              <a:t>dtype</a:t>
            </a:r>
            <a:r>
              <a:rPr lang="en-US" dirty="0"/>
              <a:t>=float)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084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4E1AF-AC62-41BA-F7D0-1C1A4B356F07}"/>
              </a:ext>
            </a:extLst>
          </p:cNvPr>
          <p:cNvSpPr txBox="1"/>
          <p:nvPr/>
        </p:nvSpPr>
        <p:spPr>
          <a:xfrm>
            <a:off x="1203540" y="1108342"/>
            <a:ext cx="9627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hne"/>
              </a:rPr>
              <a:t>Creating the simplest Neural Network:</a:t>
            </a:r>
          </a:p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The simplest NN we can create has just 1 input, 1 output and 1 hidden layer with just one node.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16A3B7-74B8-5A10-923C-8792186F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44" y="2606909"/>
            <a:ext cx="63627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14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3142B-4C8C-4341-9506-4883D2241D0B}"/>
              </a:ext>
            </a:extLst>
          </p:cNvPr>
          <p:cNvSpPr txBox="1">
            <a:spLocks/>
          </p:cNvSpPr>
          <p:nvPr/>
        </p:nvSpPr>
        <p:spPr bwMode="auto">
          <a:xfrm>
            <a:off x="0" y="1"/>
            <a:ext cx="12192000" cy="81010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sz="3200" b="1" kern="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Outlines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30A6112-B4C1-4167-A98F-DE4613133D9D}"/>
              </a:ext>
            </a:extLst>
          </p:cNvPr>
          <p:cNvSpPr txBox="1">
            <a:spLocks/>
          </p:cNvSpPr>
          <p:nvPr/>
        </p:nvSpPr>
        <p:spPr>
          <a:xfrm>
            <a:off x="11904053" y="6435970"/>
            <a:ext cx="411773" cy="513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4E1AF-AC62-41BA-F7D0-1C1A4B356F07}"/>
              </a:ext>
            </a:extLst>
          </p:cNvPr>
          <p:cNvSpPr txBox="1"/>
          <p:nvPr/>
        </p:nvSpPr>
        <p:spPr>
          <a:xfrm>
            <a:off x="777219" y="894251"/>
            <a:ext cx="10565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hne"/>
              </a:rPr>
              <a:t>Creating the simplest Neural Network:</a:t>
            </a:r>
          </a:p>
          <a:p>
            <a:pPr algn="l"/>
            <a:endParaRPr lang="en-US" sz="2400" b="1" dirty="0">
              <a:solidFill>
                <a:srgbClr val="292929"/>
              </a:solidFill>
              <a:latin typeface="sohne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In order to create such model using TensorFlow, we first define the Neural Network as Sequential.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92929"/>
              </a:solidFill>
              <a:latin typeface="source-serif-pro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It will have a sequence of layers, then we just add to it a dense layer which will represent our hidden layer.</a:t>
            </a:r>
            <a:endParaRPr lang="en-US" sz="24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B95D4-AB3D-F9A5-ED22-8E8966ECAAFE}"/>
              </a:ext>
            </a:extLst>
          </p:cNvPr>
          <p:cNvSpPr txBox="1"/>
          <p:nvPr/>
        </p:nvSpPr>
        <p:spPr>
          <a:xfrm>
            <a:off x="2264964" y="3916636"/>
            <a:ext cx="8343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from </a:t>
            </a:r>
            <a:r>
              <a:rPr lang="en-AU" sz="2400" dirty="0" err="1"/>
              <a:t>tensorflow.keras.layers</a:t>
            </a:r>
            <a:r>
              <a:rPr lang="en-AU" sz="2400" dirty="0"/>
              <a:t> import Dense</a:t>
            </a:r>
          </a:p>
          <a:p>
            <a:r>
              <a:rPr lang="en-AU" sz="2400" dirty="0"/>
              <a:t>model = </a:t>
            </a:r>
            <a:r>
              <a:rPr lang="en-AU" sz="2400" dirty="0" err="1"/>
              <a:t>tf.keras.Sequential</a:t>
            </a:r>
            <a:r>
              <a:rPr lang="en-AU" sz="2400" dirty="0"/>
              <a:t>([Dense(units=1, </a:t>
            </a:r>
            <a:r>
              <a:rPr lang="en-AU" sz="2400" dirty="0" err="1"/>
              <a:t>input_shape</a:t>
            </a:r>
            <a:r>
              <a:rPr lang="en-AU" sz="2400" dirty="0"/>
              <a:t>=[1])])</a:t>
            </a:r>
          </a:p>
        </p:txBody>
      </p:sp>
    </p:spTree>
    <p:extLst>
      <p:ext uri="{BB962C8B-B14F-4D97-AF65-F5344CB8AC3E}">
        <p14:creationId xmlns:p14="http://schemas.microsoft.com/office/powerpoint/2010/main" val="3591282868"/>
      </p:ext>
    </p:extLst>
  </p:cSld>
  <p:clrMapOvr>
    <a:masterClrMapping/>
  </p:clrMapOvr>
</p:sld>
</file>

<file path=ppt/theme/theme1.xml><?xml version="1.0" encoding="utf-8"?>
<a:theme xmlns:a="http://schemas.openxmlformats.org/drawingml/2006/main" name="Remarkable layout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13736</TotalTime>
  <Words>884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Cambria Math</vt:lpstr>
      <vt:lpstr>Copernicus Medium</vt:lpstr>
      <vt:lpstr>Courier New</vt:lpstr>
      <vt:lpstr>FoundrySterling-Book</vt:lpstr>
      <vt:lpstr>Jotia Medium</vt:lpstr>
      <vt:lpstr>sohne</vt:lpstr>
      <vt:lpstr>source-serif-pro</vt:lpstr>
      <vt:lpstr>Times New Roman</vt:lpstr>
      <vt:lpstr>Wingdings</vt:lpstr>
      <vt:lpstr>Remarkable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ZWP</dc:creator>
  <cp:lastModifiedBy>Sujan Roy</cp:lastModifiedBy>
  <cp:revision>2210</cp:revision>
  <cp:lastPrinted>2018-12-15T08:59:42Z</cp:lastPrinted>
  <dcterms:created xsi:type="dcterms:W3CDTF">2014-07-07T00:05:41Z</dcterms:created>
  <dcterms:modified xsi:type="dcterms:W3CDTF">2023-04-08T07:25:37Z</dcterms:modified>
</cp:coreProperties>
</file>